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PT Sans Narrow"/>
      <p:regular r:id="rId25"/>
      <p:bold r:id="rId26"/>
    </p:embeddedFont>
    <p:embeddedFont>
      <p:font typeface="Helvetica Neue"/>
      <p:regular r:id="rId27"/>
      <p:bold r:id="rId28"/>
      <p:italic r:id="rId29"/>
      <p:boldItalic r:id="rId30"/>
    </p:embeddedFont>
    <p:embeddedFont>
      <p:font typeface="Open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TSansNarrow-bold.fntdata"/><Relationship Id="rId25" Type="http://schemas.openxmlformats.org/officeDocument/2006/relationships/font" Target="fonts/PTSansNarrow-regular.fntdata"/><Relationship Id="rId28" Type="http://schemas.openxmlformats.org/officeDocument/2006/relationships/font" Target="fonts/HelveticaNeue-bold.fntdata"/><Relationship Id="rId27" Type="http://schemas.openxmlformats.org/officeDocument/2006/relationships/font" Target="fonts/HelveticaNeu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HelveticaNeue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regular.fntdata"/><Relationship Id="rId30" Type="http://schemas.openxmlformats.org/officeDocument/2006/relationships/font" Target="fonts/HelveticaNeue-boldItalic.fntdata"/><Relationship Id="rId11" Type="http://schemas.openxmlformats.org/officeDocument/2006/relationships/slide" Target="slides/slide6.xml"/><Relationship Id="rId33" Type="http://schemas.openxmlformats.org/officeDocument/2006/relationships/font" Target="fonts/OpenSans-italic.fntdata"/><Relationship Id="rId10" Type="http://schemas.openxmlformats.org/officeDocument/2006/relationships/slide" Target="slides/slide5.xml"/><Relationship Id="rId32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Open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b6d606158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1b6d606158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1b6d606158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1b6d606158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1b6d606158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1b6d606158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1b6d606158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1b6d606158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1b6d606158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1b6d606158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1b6d606158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1b6d606158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1b6d606158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1b6d606158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1b6d606158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1b6d606158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1b6d606158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1b6d606158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1b6d606158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1b6d606158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1b6d606158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1b6d606158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1b6d606158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1b6d606158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1b6d606158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1b6d606158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1b6d606158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1b6d606158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1b6d606158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1b6d606158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1b6d606158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1b6d606158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1b6d606158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1b6d606158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b6d606158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1b6d606158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25" y="1751775"/>
            <a:ext cx="74508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to Cloud Computing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50"/>
            <a:ext cx="5054400" cy="8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latin typeface="Helvetica Neue"/>
                <a:ea typeface="Helvetica Neue"/>
                <a:cs typeface="Helvetica Neue"/>
                <a:sym typeface="Helvetica Neue"/>
              </a:rPr>
              <a:t>Understanding the Foundations of Modern IT Infrastructure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Rapid Elasticity:</a:t>
            </a:r>
            <a:endParaRPr/>
          </a:p>
        </p:txBody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311700" y="1266325"/>
            <a:ext cx="4260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Resources can be scaled up or down automatically or manually.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Example</a:t>
            </a:r>
            <a:r>
              <a:rPr lang="en-GB"/>
              <a:t>: E-commerce platforms scaling up during Eid sales.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4925" y="798800"/>
            <a:ext cx="4626673" cy="305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Measured Service:</a:t>
            </a:r>
            <a:endParaRPr/>
          </a:p>
        </p:txBody>
      </p:sp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311700" y="1266325"/>
            <a:ext cx="4260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Cloud systems automatically control and optimize resource usage, providing a metering capability.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Example</a:t>
            </a:r>
            <a:r>
              <a:rPr lang="en-GB"/>
              <a:t>: AWS bills based on the number of compute hours or storage used.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3450" y="809125"/>
            <a:ext cx="3572559" cy="36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4. Cloud Service Models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263100" y="1276050"/>
            <a:ext cx="8520600" cy="3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 sz="1400"/>
              <a:t>IaaS (Infrastructure as a Service)</a:t>
            </a:r>
            <a:r>
              <a:rPr lang="en-GB" sz="1400"/>
              <a:t>:</a:t>
            </a:r>
            <a:endParaRPr sz="14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b="1" lang="en-GB" sz="1400"/>
              <a:t>Example</a:t>
            </a:r>
            <a:r>
              <a:rPr lang="en-GB" sz="1400"/>
              <a:t>: AWS EC2, Google Compute Engine</a:t>
            </a:r>
            <a:endParaRPr sz="14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-GB" sz="1400"/>
              <a:t>Provides virtualized computing resources (VMs, storage, etc.)</a:t>
            </a:r>
            <a:endParaRPr sz="1400"/>
          </a:p>
          <a:p>
            <a:pPr indent="-3175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en-GB" sz="1400"/>
              <a:t>PaaS (Platform as a Service)</a:t>
            </a:r>
            <a:r>
              <a:rPr lang="en-GB" sz="1400"/>
              <a:t>:</a:t>
            </a:r>
            <a:endParaRPr sz="14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b="1" lang="en-GB" sz="1400"/>
              <a:t>Example</a:t>
            </a:r>
            <a:r>
              <a:rPr lang="en-GB" sz="1400"/>
              <a:t>: AWS Elastic Beanstalk, Google App Engine</a:t>
            </a:r>
            <a:endParaRPr sz="14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-GB" sz="1400"/>
              <a:t>Provides a platform for developing, testing, and deploying applications.</a:t>
            </a:r>
            <a:endParaRPr sz="1400"/>
          </a:p>
          <a:p>
            <a:pPr indent="-3175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en-GB" sz="1400"/>
              <a:t>SaaS (Software as a Service)</a:t>
            </a:r>
            <a:r>
              <a:rPr lang="en-GB" sz="1400"/>
              <a:t>:</a:t>
            </a:r>
            <a:endParaRPr sz="14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b="1" lang="en-GB" sz="1400"/>
              <a:t>Example</a:t>
            </a:r>
            <a:r>
              <a:rPr lang="en-GB" sz="1400"/>
              <a:t>: Gmail, Dropbox, Salesforce</a:t>
            </a:r>
            <a:endParaRPr sz="14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-GB" sz="1400"/>
              <a:t>Users access software over the internet without managing infrastructure.</a:t>
            </a:r>
            <a:endParaRPr sz="14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400"/>
          </a:p>
        </p:txBody>
      </p:sp>
      <p:sp>
        <p:nvSpPr>
          <p:cNvPr id="153" name="Google Shape;15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311700" y="98225"/>
            <a:ext cx="8520600" cy="6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Responsibility</a:t>
            </a:r>
            <a:r>
              <a:rPr lang="en-GB"/>
              <a:t> Sharing </a:t>
            </a:r>
            <a:endParaRPr/>
          </a:p>
        </p:txBody>
      </p:sp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65425"/>
            <a:ext cx="8465824" cy="437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875" y="445025"/>
            <a:ext cx="8488248" cy="469847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5. Cloud Deployment Models</a:t>
            </a:r>
            <a:endParaRPr/>
          </a:p>
        </p:txBody>
      </p:sp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Public Cloud</a:t>
            </a:r>
            <a:r>
              <a:rPr lang="en-GB"/>
              <a:t>: Services offered over the internet (e.g., AWS, Azure, GCP).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Private Cloud</a:t>
            </a:r>
            <a:r>
              <a:rPr lang="en-GB"/>
              <a:t>: Cloud infrastructure dedicated to a single organization.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Hybrid Cloud</a:t>
            </a:r>
            <a:r>
              <a:rPr lang="en-GB"/>
              <a:t>: Combination of public and private clouds.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Community Cloud</a:t>
            </a:r>
            <a:r>
              <a:rPr lang="en-GB"/>
              <a:t>: Shared by organizations with a common goal.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190500"/>
            <a:ext cx="857250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6. Benefits of Cloud Computing</a:t>
            </a:r>
            <a:endParaRPr/>
          </a:p>
        </p:txBody>
      </p:sp>
      <p:sp>
        <p:nvSpPr>
          <p:cNvPr id="183" name="Google Shape;183;p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1. </a:t>
            </a:r>
            <a:r>
              <a:rPr lang="en-GB"/>
              <a:t>Cost efficiency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2. </a:t>
            </a:r>
            <a:r>
              <a:rPr lang="en-GB"/>
              <a:t>Scalability and elasticity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3. </a:t>
            </a:r>
            <a:r>
              <a:rPr lang="en-GB"/>
              <a:t>High availability and redundancy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4. Innovation acceleration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7. Challenges in Cloud Computing</a:t>
            </a:r>
            <a:endParaRPr/>
          </a:p>
        </p:txBody>
      </p:sp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Data security and privacy (Cloud </a:t>
            </a:r>
            <a:r>
              <a:rPr lang="en-GB"/>
              <a:t>did not</a:t>
            </a:r>
            <a:r>
              <a:rPr lang="en-GB"/>
              <a:t> used in govt project)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Vendor lock-i</a:t>
            </a:r>
            <a:r>
              <a:rPr lang="en-GB"/>
              <a:t>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Downtime risks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198" name="Google Shape;198;p3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Cloud computing delivers on-demand IT services over the internet.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Three service models: IaaS, PaaS, SaaS.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Four deployment models: Public, Private, Hybrid, Community.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Benefits include cost efficiency, scalability, and innovation, but challenges like security and vendor lock-in remain.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>
            <p:ph type="title"/>
          </p:nvPr>
        </p:nvSpPr>
        <p:spPr>
          <a:xfrm>
            <a:off x="311700" y="4538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 </a:t>
            </a:r>
            <a:endParaRPr/>
          </a:p>
        </p:txBody>
      </p:sp>
      <p:sp>
        <p:nvSpPr>
          <p:cNvPr id="205" name="Google Shape;205;p3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 for Questions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Connect with me in LinkedIn 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2050" y="2354050"/>
            <a:ext cx="1981900" cy="19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 Me 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45684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/>
              <a:t>Md Shahriar Rahman </a:t>
            </a:r>
            <a:endParaRPr b="1" sz="20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en-GB" sz="1300"/>
              <a:t>Software </a:t>
            </a:r>
            <a:r>
              <a:rPr b="1" lang="en-GB" sz="1300"/>
              <a:t>engineer @ OrangeBD</a:t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2 years+ industry experience 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AWS certified Cloud </a:t>
            </a:r>
            <a:r>
              <a:rPr lang="en-GB" sz="1300"/>
              <a:t>Practitioner</a:t>
            </a:r>
            <a:r>
              <a:rPr lang="en-GB" sz="1700"/>
              <a:t> </a:t>
            </a:r>
            <a:endParaRPr sz="17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 sz="1300"/>
              <a:t>bdapps National </a:t>
            </a:r>
            <a:r>
              <a:rPr b="1" lang="en-GB" sz="1300"/>
              <a:t>Hackathon</a:t>
            </a:r>
            <a:r>
              <a:rPr b="1" lang="en-GB" sz="1300"/>
              <a:t> Winner - 2022 </a:t>
            </a:r>
            <a:endParaRPr b="1"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8800" y="1152425"/>
            <a:ext cx="3041426" cy="202762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43434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Introduction to Cloud Computing 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311700" y="1266325"/>
            <a:ext cx="44202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Cloud computing</a:t>
            </a:r>
            <a:r>
              <a:rPr lang="en-GB"/>
              <a:t> is the delivery of </a:t>
            </a:r>
            <a:r>
              <a:rPr b="1" lang="en-GB"/>
              <a:t>on-demand</a:t>
            </a:r>
            <a:r>
              <a:rPr lang="en-GB"/>
              <a:t> computing services—such as </a:t>
            </a:r>
            <a:r>
              <a:rPr b="1" lang="en-GB"/>
              <a:t>servers</a:t>
            </a:r>
            <a:r>
              <a:rPr lang="en-GB"/>
              <a:t>, </a:t>
            </a:r>
            <a:r>
              <a:rPr b="1" lang="en-GB"/>
              <a:t>storage</a:t>
            </a:r>
            <a:r>
              <a:rPr lang="en-GB"/>
              <a:t>, </a:t>
            </a:r>
            <a:r>
              <a:rPr b="1" lang="en-GB"/>
              <a:t>databases</a:t>
            </a:r>
            <a:r>
              <a:rPr lang="en-GB"/>
              <a:t>, </a:t>
            </a:r>
            <a:r>
              <a:rPr b="1" lang="en-GB"/>
              <a:t>networking</a:t>
            </a:r>
            <a:r>
              <a:rPr lang="en-GB"/>
              <a:t> and more—over the internet ('the cloud').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Compare cloud computing to utility services like electricity or water on-demand, scalable, and pay-as-you-go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5000" y="1304825"/>
            <a:ext cx="3936601" cy="27985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Server in </a:t>
            </a:r>
            <a:r>
              <a:rPr lang="en-GB"/>
              <a:t>Server Rack</a:t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925" y="1152425"/>
            <a:ext cx="7072152" cy="37821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  Evolution of Computing</a:t>
            </a:r>
            <a:endParaRPr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311700" y="1266325"/>
            <a:ext cx="6131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Mainframe Era</a:t>
            </a:r>
            <a:r>
              <a:rPr lang="en-GB"/>
              <a:t> (19</a:t>
            </a:r>
            <a:r>
              <a:rPr lang="en-GB"/>
              <a:t>50s</a:t>
            </a:r>
            <a:r>
              <a:rPr lang="en-GB"/>
              <a:t>-1970s): Centralized computing, limited to large organizations.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Client-Server Model</a:t>
            </a:r>
            <a:r>
              <a:rPr lang="en-GB"/>
              <a:t> (1980s-1990s): Decentralized computing with personal computers and local servers.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Cloud Era</a:t>
            </a:r>
            <a:r>
              <a:rPr lang="en-GB"/>
              <a:t> (2000s-Present): On-demand, scalable resources available globally, thanks to advances in virtualization, internet speed, and storage.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7375" y="1060475"/>
            <a:ext cx="2949175" cy="335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3. Key Characteristics of Cloud Computing</a:t>
            </a:r>
            <a:endParaRPr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On-Demand Self-Service</a:t>
            </a:r>
            <a:r>
              <a:rPr lang="en-GB"/>
              <a:t>: Users can provision resources automatically.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Broad Network Access</a:t>
            </a:r>
            <a:r>
              <a:rPr lang="en-GB"/>
              <a:t>: Available over the network, accessible from various devices.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Resource Pooling</a:t>
            </a:r>
            <a:r>
              <a:rPr lang="en-GB"/>
              <a:t>: Multi-tenant model with dynamic allocation.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Rapid Elasticity</a:t>
            </a:r>
            <a:r>
              <a:rPr lang="en-GB"/>
              <a:t>: Scale up/down based on demand.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Measured Service</a:t>
            </a:r>
            <a:r>
              <a:rPr lang="en-GB"/>
              <a:t>: Pay only for what you use.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On-Demand Self-Service:</a:t>
            </a:r>
            <a:endParaRPr/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311700" y="1266325"/>
            <a:ext cx="4937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Users can access computing resources like servers and storage automatically, without human interaction with service providers.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Example</a:t>
            </a:r>
            <a:r>
              <a:rPr lang="en-GB"/>
              <a:t>: Launching a virtual machine (VM) on AWS.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1800" y="1304825"/>
            <a:ext cx="3589800" cy="277016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Broad Network Access</a:t>
            </a:r>
            <a:endParaRPr/>
          </a:p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311700" y="1266325"/>
            <a:ext cx="45102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Services are accessible over the network via standard devices such as laptops, smartphones, or tablets.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Example</a:t>
            </a:r>
            <a:r>
              <a:rPr lang="en-GB"/>
              <a:t>: Accessing Google Drive from any device.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1650" y="1304825"/>
            <a:ext cx="3819950" cy="28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Resource Pooling:</a:t>
            </a:r>
            <a:endParaRPr/>
          </a:p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311700" y="1246875"/>
            <a:ext cx="48405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Providers pool resources to serve multiple users using a multi-tenant model. Resources are dynamically assigned.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Example: AWS uses data centers globally to serve customers seamlessly.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4600" y="1304825"/>
            <a:ext cx="3687000" cy="242924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